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84" r:id="rId3"/>
    <p:sldId id="261" r:id="rId4"/>
    <p:sldId id="285" r:id="rId5"/>
    <p:sldId id="280" r:id="rId6"/>
    <p:sldId id="275" r:id="rId7"/>
    <p:sldId id="276" r:id="rId8"/>
    <p:sldId id="277" r:id="rId9"/>
    <p:sldId id="273" r:id="rId10"/>
    <p:sldId id="286" r:id="rId11"/>
    <p:sldId id="281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ABE"/>
    <a:srgbClr val="05294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E79B-8881-47C7-B78C-06AD3B25A21F}" type="datetimeFigureOut">
              <a:rPr lang="es-EC" smtClean="0"/>
              <a:t>5/3/19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3CE1-4F43-4CEA-A8B0-CB5327199D3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8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30A6-6956-47DF-8B19-076BE981E94A}" type="datetimeFigureOut">
              <a:rPr lang="es-EC" smtClean="0"/>
              <a:t>5/3/19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985B-4F05-43A5-BD5C-2F372B1977A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5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8312A-AF89-4544-9650-1EEE610C7B92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FC614-1AFC-4FBB-B582-51C23D7F7755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71035-5725-47ED-93D1-66567A4C6F48}" type="slidenum">
              <a:rPr lang="de-DE"/>
              <a:pPr/>
              <a:t>5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38" indent="-185738">
              <a:lnSpc>
                <a:spcPct val="120000"/>
              </a:lnSpc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45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F961EB-0787-4018-9FA2-33FFCED6F80F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>
                <a:latin typeface="Arial" charset="0"/>
              </a:rPr>
              <a:t>Strategies to reduce surgical patients’ exposure to allogeneic blood can be broken down into those that are appropriate during the preoperative, intraoperative, and postoperative periods. </a:t>
            </a:r>
          </a:p>
        </p:txBody>
      </p:sp>
    </p:spTree>
    <p:extLst>
      <p:ext uri="{BB962C8B-B14F-4D97-AF65-F5344CB8AC3E}">
        <p14:creationId xmlns:p14="http://schemas.microsoft.com/office/powerpoint/2010/main" val="383169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88" y="2165318"/>
            <a:ext cx="8312728" cy="1736148"/>
          </a:xfrm>
        </p:spPr>
        <p:txBody>
          <a:bodyPr anchor="b">
            <a:noAutofit/>
          </a:bodyPr>
          <a:lstStyle>
            <a:lvl1pPr marL="0" algn="l">
              <a:lnSpc>
                <a:spcPct val="100000"/>
              </a:lnSpc>
              <a:spcAft>
                <a:spcPts val="0"/>
              </a:spcAft>
              <a:defRPr sz="9600" cap="all" baseline="0"/>
            </a:lvl1pPr>
          </a:lstStyle>
          <a:p>
            <a:r>
              <a:rPr lang="en-US" dirty="0"/>
              <a:t>MASTER TITLE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688" y="2158668"/>
            <a:ext cx="8312728" cy="47769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s-EC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6688" y="3641179"/>
            <a:ext cx="8312728" cy="1255671"/>
          </a:xfrm>
        </p:spPr>
        <p:txBody>
          <a:bodyPr>
            <a:noAutofit/>
          </a:bodyPr>
          <a:lstStyle>
            <a:lvl1pPr marL="0" indent="0">
              <a:buNone/>
              <a:defRPr sz="9600" cap="all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s-EC" dirty="0"/>
              <a:t>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26688" y="5233019"/>
            <a:ext cx="8312728" cy="1070235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6688" y="0"/>
            <a:ext cx="2926080" cy="1491175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477233"/>
            <a:ext cx="2351006" cy="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1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871B9D-0E47-4565-99D5-8FA8D624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31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11175936" cy="43537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3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 Bulleted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38639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372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s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778418"/>
            <a:ext cx="11175932" cy="720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63365" y="1868872"/>
            <a:ext cx="11175274" cy="43237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2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573" y="2281821"/>
            <a:ext cx="11204066" cy="27157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s-EC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29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25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9" y="773723"/>
            <a:ext cx="11175928" cy="70690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42" y="1786595"/>
            <a:ext cx="7054097" cy="441100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779" y="1786596"/>
            <a:ext cx="3773219" cy="441100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0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786028"/>
            <a:ext cx="11133728" cy="6910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8615" y="1798047"/>
            <a:ext cx="7061887" cy="4394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5" y="1790109"/>
            <a:ext cx="3773219" cy="440253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10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9625"/>
            <a:ext cx="10092397" cy="271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04713"/>
            <a:ext cx="10092397" cy="187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2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600" kern="1200" cap="all" baseline="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m.org/patient-blood-management-programs/" TargetMode="External"/><Relationship Id="rId2" Type="http://schemas.openxmlformats.org/officeDocument/2006/relationships/hyperlink" Target="http://www.sabm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m.org/wp-content/uploads/2018/08/Guide-to-PBM-201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sabm.org/wp-content/uploads/2018/08/SABM-Choosing-Wisely-List.pdf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BF9E-FF50-7B4A-9489-DD2700DF8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87" y="2999912"/>
            <a:ext cx="10220481" cy="1255671"/>
          </a:xfrm>
        </p:spPr>
        <p:txBody>
          <a:bodyPr/>
          <a:lstStyle/>
          <a:p>
            <a:r>
              <a:rPr lang="en-US" sz="7200" dirty="0"/>
              <a:t>What is Patient Blood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DC2E-C8DA-074E-AD73-A359C43D7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Patient’s Guide</a:t>
            </a:r>
          </a:p>
        </p:txBody>
      </p:sp>
    </p:spTree>
    <p:extLst>
      <p:ext uri="{BB962C8B-B14F-4D97-AF65-F5344CB8AC3E}">
        <p14:creationId xmlns:p14="http://schemas.microsoft.com/office/powerpoint/2010/main" val="15413444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23EC-1A93-42B9-A597-1D8AB0AF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3" y="1461056"/>
            <a:ext cx="11175936" cy="755689"/>
          </a:xfrm>
        </p:spPr>
        <p:txBody>
          <a:bodyPr/>
          <a:lstStyle/>
          <a:p>
            <a:r>
              <a:rPr lang="en-US" dirty="0"/>
              <a:t>Choose a hospital with a patient blood management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4420-D4BD-42A6-8CBC-3FF0F6E0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hospital-based philosophy that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i="1" dirty="0">
                <a:solidFill>
                  <a:schemeClr val="accent2"/>
                </a:solidFill>
              </a:rPr>
              <a:t>every drop of blood counts</a:t>
            </a:r>
            <a:endParaRPr lang="en-US" sz="4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To find a hospital with a patient blood management program in your area visit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www.sabm.org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or click on the link below.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https://www.sabm.org/patient-blood-management-programs/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F1652-03A0-4FBD-872F-0DC2FA796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5713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54EE-95FF-AE46-B56C-C2B1F4B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7" y="612162"/>
            <a:ext cx="11175932" cy="1050382"/>
          </a:xfrm>
        </p:spPr>
        <p:txBody>
          <a:bodyPr/>
          <a:lstStyle/>
          <a:p>
            <a:r>
              <a:rPr lang="en-US" dirty="0"/>
              <a:t>Become an Educated Consumer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02692-1552-7E4E-9853-F6BDCE711438}"/>
              </a:ext>
            </a:extLst>
          </p:cNvPr>
          <p:cNvSpPr txBox="1"/>
          <p:nvPr/>
        </p:nvSpPr>
        <p:spPr>
          <a:xfrm>
            <a:off x="2682133" y="2091388"/>
            <a:ext cx="405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SABM’s </a:t>
            </a:r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Patient’s Guide to Patient Blood Management </a:t>
            </a:r>
            <a:endParaRPr lang="en-US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SABM.org &gt; Publications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EC91C-57E2-4E85-A1B7-DEB0E669A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366" y="1700730"/>
            <a:ext cx="3748419" cy="4783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37443-23B0-4F99-AB98-B65BA6A03B22}"/>
              </a:ext>
            </a:extLst>
          </p:cNvPr>
          <p:cNvSpPr txBox="1"/>
          <p:nvPr/>
        </p:nvSpPr>
        <p:spPr>
          <a:xfrm>
            <a:off x="4184244" y="3899423"/>
            <a:ext cx="3937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SABM’s Choosing Wisely® list of </a:t>
            </a:r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Things Physicians and Patients Should Question</a:t>
            </a:r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SABM.org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Publications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5D8D5-412F-F84F-A2B2-5625E4B1B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9" y="1662544"/>
            <a:ext cx="2010694" cy="45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150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A0DD-A320-2749-9E79-7E1A1A5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Patient Blood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9862D-47EC-AC4C-ACF2-B2063502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3" y="1838901"/>
            <a:ext cx="4852445" cy="43537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ea typeface="Verdana" pitchFamily="34" charset="0"/>
              </a:rPr>
              <a:t>Patient Blood Management </a:t>
            </a:r>
            <a:r>
              <a:rPr lang="en-US" sz="2400" dirty="0">
                <a:ea typeface="Verdana" pitchFamily="34" charset="0"/>
              </a:rPr>
              <a:t>(PBM) is the scientific use of safe and effective medical and surgical techniques designed to prevent anemia and decrease bleeding in an effort to improve patient outcome.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7C2A5-86F2-0240-9B3A-C4D9FBE68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34" y="1869308"/>
            <a:ext cx="5151516" cy="42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Why Patient Blood Management?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Improves patient outcomes.</a:t>
            </a:r>
          </a:p>
          <a:p>
            <a:r>
              <a:rPr lang="en-US" dirty="0"/>
              <a:t>Increases patient safety by minimizing or eliminating exposure to transfused blood.</a:t>
            </a:r>
          </a:p>
          <a:p>
            <a:r>
              <a:rPr lang="en-US" dirty="0"/>
              <a:t>Can reduce the risk of complications and infections.</a:t>
            </a:r>
          </a:p>
          <a:p>
            <a:r>
              <a:rPr lang="en-US" dirty="0"/>
              <a:t>Decreases costs to the healthcare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243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1403890"/>
            <a:ext cx="11175936" cy="75568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How is Patient Blood Management valuable?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285710"/>
            <a:ext cx="11175936" cy="43537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Encourages patients to participate in their own plan of care.</a:t>
            </a:r>
          </a:p>
          <a:p>
            <a:r>
              <a:rPr lang="en-US" dirty="0"/>
              <a:t>Advance planning to build blood counts before procedures leads to increased safety.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Patient Blood Management strategies and techniques may lead to fewer infections and better outcomes.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Minimizes unnecessary blood loss, making patient </a:t>
            </a:r>
            <a:r>
              <a:rPr lang="en-US"/>
              <a:t>care safer.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48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PBM in </a:t>
            </a:r>
            <a:r>
              <a:rPr lang="de-DE" dirty="0" err="1"/>
              <a:t>surgery</a:t>
            </a:r>
            <a:endParaRPr lang="de-DE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F0E09B7-DE97-4E64-A64F-E7B77F68D715}" type="slidenum">
              <a:rPr lang="de-DE"/>
              <a:pPr/>
              <a:t>5</a:t>
            </a:fld>
            <a:endParaRPr lang="de-DE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9174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7368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75562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917470" y="5792177"/>
            <a:ext cx="8001000" cy="53340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535633" y="3465091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&amp; conserve blood production after surgery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847620" y="3809022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patient before surgery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655908" y="3664045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blood loss during surgery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1917470" y="2777515"/>
            <a:ext cx="8001000" cy="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 flipV="1">
            <a:off x="1917470" y="1558315"/>
            <a:ext cx="3962400" cy="9144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5879870" y="1558315"/>
            <a:ext cx="4038600" cy="9144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3593870" y="2071437"/>
            <a:ext cx="4724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Peri-operative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1917470" y="2472715"/>
            <a:ext cx="0" cy="3048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9918470" y="2472715"/>
            <a:ext cx="0" cy="3048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4" grpId="0" animBg="1"/>
      <p:bldP spid="204805" grpId="0" animBg="1"/>
      <p:bldP spid="204806" grpId="0" animBg="1"/>
      <p:bldP spid="204807" grpId="0"/>
      <p:bldP spid="204808" grpId="0"/>
      <p:bldP spid="204809" grpId="0"/>
      <p:bldP spid="2048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Optimize patient before surgery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Assess patient fitness for surgery.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Correct bleeding disorders.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Assess medications and herbs that increase bleeding.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Correct anemia.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Develop individualized plan of care.</a:t>
            </a:r>
          </a:p>
          <a:p>
            <a:pPr marL="448056" indent="-384048">
              <a:spcBef>
                <a:spcPct val="10000"/>
              </a:spcBef>
              <a:buFont typeface="Wingdings 2"/>
              <a:buChar char=""/>
              <a:defRPr/>
            </a:pPr>
            <a:endParaRPr lang="en-US" sz="24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7539" y="6240082"/>
            <a:ext cx="7658100" cy="311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" tIns="27432" rIns="1828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Adapted from Goodnough LT, et al. </a:t>
            </a:r>
            <a:r>
              <a:rPr lang="en-US" i="1">
                <a:solidFill>
                  <a:schemeClr val="bg1"/>
                </a:solidFill>
              </a:rPr>
              <a:t>Transfusion. </a:t>
            </a:r>
            <a:r>
              <a:rPr lang="en-US">
                <a:solidFill>
                  <a:schemeClr val="bg1"/>
                </a:solidFill>
              </a:rPr>
              <a:t>2003;43:668-676.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59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Minimize blood loss during surgery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Precise surgical technique.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Surgical devices that control bleeding.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Drugs that control bleeding.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Minimally invasive technology.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Anesthesia &amp; fluid management.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Blood salvage.</a:t>
            </a:r>
          </a:p>
        </p:txBody>
      </p:sp>
    </p:spTree>
    <p:extLst>
      <p:ext uri="{BB962C8B-B14F-4D97-AF65-F5344CB8AC3E}">
        <p14:creationId xmlns:p14="http://schemas.microsoft.com/office/powerpoint/2010/main" val="1402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Maximize &amp; conserve blood production after surgery</a:t>
            </a:r>
          </a:p>
          <a:p>
            <a:pPr marL="461963" lvl="1" indent="-446088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US" dirty="0"/>
              <a:t>Monitor and correct bleeding.</a:t>
            </a:r>
          </a:p>
          <a:p>
            <a:pPr marL="461963" lvl="1" indent="-446088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US" dirty="0"/>
              <a:t>Increase patient blood production.</a:t>
            </a:r>
          </a:p>
          <a:p>
            <a:pPr marL="461963" lvl="1" indent="-446088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en-US" dirty="0"/>
              <a:t>Minimize blood sampling.</a:t>
            </a:r>
          </a:p>
          <a:p>
            <a:pPr marL="448056" indent="-384048">
              <a:buFont typeface="Wingdings 2"/>
              <a:buChar char=""/>
              <a:defRPr/>
            </a:pPr>
            <a:endParaRPr lang="en-US" dirty="0"/>
          </a:p>
          <a:p>
            <a:pPr marL="448056" indent="-384048"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20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759654"/>
            <a:ext cx="11175936" cy="13796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PBM: What Can Patients Do to Improve their Outcomes?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373737"/>
            <a:ext cx="11175936" cy="4353744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Choose a practitioner familiar and comfortable with Patient Blood Management strategies.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Know your blood counts.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Discuss with your practitioner risks and benefits of treatment options so you can make a choice that’s good for you.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Regularly visit your practitioner for checkups and screenings.</a:t>
            </a:r>
          </a:p>
        </p:txBody>
      </p:sp>
    </p:spTree>
    <p:extLst>
      <p:ext uri="{BB962C8B-B14F-4D97-AF65-F5344CB8AC3E}">
        <p14:creationId xmlns:p14="http://schemas.microsoft.com/office/powerpoint/2010/main" val="14096184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SAB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2841"/>
      </a:accent1>
      <a:accent2>
        <a:srgbClr val="C2AC5F"/>
      </a:accent2>
      <a:accent3>
        <a:srgbClr val="80BABE"/>
      </a:accent3>
      <a:accent4>
        <a:srgbClr val="36454F"/>
      </a:accent4>
      <a:accent5>
        <a:srgbClr val="F5F5F5"/>
      </a:accent5>
      <a:accent6>
        <a:srgbClr val="8319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M Presentation Template" id="{DD0D1425-77FD-9042-B694-B205C6D4CDF0}" vid="{A250A321-5FEE-D542-90C7-7C3C176BE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6C3661439254E87E0E38B1D53DA91" ma:contentTypeVersion="18" ma:contentTypeDescription="Create a new document." ma:contentTypeScope="" ma:versionID="530f725bbe6fc434d36ec8d78caee3d5">
  <xsd:schema xmlns:xsd="http://www.w3.org/2001/XMLSchema" xmlns:xs="http://www.w3.org/2001/XMLSchema" xmlns:p="http://schemas.microsoft.com/office/2006/metadata/properties" xmlns:ns2="dbb68f0f-f430-455b-b795-b5e22e84a383" xmlns:ns3="2d7d53e4-d5a3-4b65-9148-ac72a0218713" targetNamespace="http://schemas.microsoft.com/office/2006/metadata/properties" ma:root="true" ma:fieldsID="7e019ab5f333952f9c967915d8dada7b" ns2:_="" ns3:_="">
    <xsd:import namespace="dbb68f0f-f430-455b-b795-b5e22e84a383"/>
    <xsd:import namespace="2d7d53e4-d5a3-4b65-9148-ac72a0218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68f0f-f430-455b-b795-b5e22e84a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388232-1b1f-4ce2-a667-24a8dd855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53e4-d5a3-4b65-9148-ac72a021871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7fff74-6156-4f09-a115-630f4a3cda13}" ma:internalName="TaxCatchAll" ma:showField="CatchAllData" ma:web="2d7d53e4-d5a3-4b65-9148-ac72a0218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0E0B41-6774-4A69-83EB-9EA500F62694}"/>
</file>

<file path=customXml/itemProps2.xml><?xml version="1.0" encoding="utf-8"?>
<ds:datastoreItem xmlns:ds="http://schemas.openxmlformats.org/officeDocument/2006/customXml" ds:itemID="{8DC5A72B-05F8-41E6-BBAF-46C849D9AF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452</Words>
  <Application>Microsoft Macintosh PowerPoint</Application>
  <PresentationFormat>Widescreen</PresentationFormat>
  <Paragraphs>65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Franklin Gothic Demi Cond</vt:lpstr>
      <vt:lpstr>Verdana</vt:lpstr>
      <vt:lpstr>Wingdings</vt:lpstr>
      <vt:lpstr>Wingdings 2</vt:lpstr>
      <vt:lpstr>Office Theme</vt:lpstr>
      <vt:lpstr>PowerPoint Presentation</vt:lpstr>
      <vt:lpstr>What is Patient Blood Management?</vt:lpstr>
      <vt:lpstr>Why Patient Blood Management?</vt:lpstr>
      <vt:lpstr>How is Patient Blood Management valuable?</vt:lpstr>
      <vt:lpstr>PBM in surgery</vt:lpstr>
      <vt:lpstr>PBM surgical Strategies</vt:lpstr>
      <vt:lpstr>PBM surgical Strategies</vt:lpstr>
      <vt:lpstr>PBM surgical Strategies</vt:lpstr>
      <vt:lpstr>PBM: What Can Patients Do to Improve their Outcomes?   </vt:lpstr>
      <vt:lpstr>Choose a hospital with a patient blood management program</vt:lpstr>
      <vt:lpstr>Become an Educated Consumer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Melseth</dc:creator>
  <cp:lastModifiedBy>Carmen Melseth</cp:lastModifiedBy>
  <cp:revision>25</cp:revision>
  <dcterms:created xsi:type="dcterms:W3CDTF">2018-11-30T22:53:55Z</dcterms:created>
  <dcterms:modified xsi:type="dcterms:W3CDTF">2019-03-06T00:17:33Z</dcterms:modified>
</cp:coreProperties>
</file>