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76" r:id="rId4"/>
    <p:sldId id="277" r:id="rId5"/>
    <p:sldId id="278" r:id="rId6"/>
    <p:sldId id="290" r:id="rId7"/>
    <p:sldId id="260" r:id="rId8"/>
    <p:sldId id="261" r:id="rId9"/>
    <p:sldId id="274" r:id="rId10"/>
    <p:sldId id="279" r:id="rId11"/>
    <p:sldId id="303" r:id="rId12"/>
    <p:sldId id="281" r:id="rId13"/>
    <p:sldId id="294" r:id="rId14"/>
    <p:sldId id="295" r:id="rId15"/>
    <p:sldId id="304" r:id="rId16"/>
    <p:sldId id="282" r:id="rId17"/>
    <p:sldId id="298" r:id="rId18"/>
    <p:sldId id="299" r:id="rId19"/>
    <p:sldId id="305" r:id="rId20"/>
    <p:sldId id="301" r:id="rId21"/>
    <p:sldId id="302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8D6"/>
    <a:srgbClr val="0529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0"/>
    <p:restoredTop sz="72109"/>
  </p:normalViewPr>
  <p:slideViewPr>
    <p:cSldViewPr snapToGrid="0">
      <p:cViewPr varScale="1">
        <p:scale>
          <a:sx n="72" d="100"/>
          <a:sy n="72" d="100"/>
        </p:scale>
        <p:origin x="1648" y="4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9" d="100"/>
        <a:sy n="1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19C8-4A29-BC43-A728-2C9E7929A999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C14E-DFFD-284C-9F52-BAFE8BD8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leadership briefing deck to support internal discussion and evaluation of PBM.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2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5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pressures are converging across health systems. The question for leaders is how to address them without adding complexity or capital.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organizations manage blood primarily as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center: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 stored, ordered, and transfused.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from a leadership perspective,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blood management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actually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lever that drives system performance and financial value.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patient blood health is poorly optimized, resource utilization and transfusion increases, complications rise, length of stay prolongs, and capacity is lost.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creates a system-level performance gap hiding in plain 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6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simple terms, PBM is about optimizing patients’ blood health to improve outcomes and system 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PBM protects and preserves the patient's blood, a liquid organ in the same manner as other organs. It is both ethically and medically sound.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not about doing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medicine. It’s about doing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medicine, more consistently.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28A25-E778-86AD-2C98-88C53A24F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B8E0C-41C6-D6F9-8AF2-A1BABD28D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7D09F-A08B-291D-A6CF-959602FFC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AE5F4-CAF1-6420-32AF-C240A553C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4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8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PBM from a leadership vantage point — a rational response to real system pressures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C14E-DFFD-284C-9F52-BAFE8BD8EA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0ABE-2CD5-227E-BFE1-1CC3006D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F01E1-AA26-667E-8772-E5392068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4498D6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B7B8A-8F4B-1D0C-F4E9-8F87138A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B0155-B19D-125A-5A4D-9A719D68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SABM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86904-24EA-1E3E-5E24-F4A2D6D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fld id="{94F1FF0A-9C61-8647-8099-1A1AB0602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4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5BC1-3384-7B6E-8BE1-16B1A718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327BD-FB78-8CAC-7CA9-5535A1AB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FF30-9625-FBEC-F0B3-BE7B9795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1144F-D00D-3F21-2BF4-2DE49C7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26DFA-A155-92D6-67A7-C763104D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C3F36-1C12-7C5D-3E55-7C0E947A4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19DA6-6A9E-64FB-42EB-A0FB79759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F9E7-A744-25BC-7325-BF850C32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0D296-AB5E-2606-FE3D-FA40F1E5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8A4B-0AC3-DACF-29F2-B5E44813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9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E9894-A144-2EE8-2797-7CE06F806163}"/>
              </a:ext>
            </a:extLst>
          </p:cNvPr>
          <p:cNvSpPr/>
          <p:nvPr userDrawn="1"/>
        </p:nvSpPr>
        <p:spPr>
          <a:xfrm>
            <a:off x="-1" y="365125"/>
            <a:ext cx="10065657" cy="1325563"/>
          </a:xfrm>
          <a:prstGeom prst="rect">
            <a:avLst/>
          </a:prstGeom>
          <a:gradFill flip="none" rotWithShape="1">
            <a:gsLst>
              <a:gs pos="0">
                <a:srgbClr val="052942"/>
              </a:gs>
              <a:gs pos="100000">
                <a:srgbClr val="4498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16BEF-BADD-8E69-188B-7E3102CD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6A49-0373-B6E9-FD63-7E1A40ED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A1540-4FF8-70E1-8774-B95D1068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E076F-64AA-FF49-19F1-CF208BE4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E4ABE-ECF4-DBE0-A2C1-D61FA5F0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BDB99-B184-24D3-3F89-2D74B8A91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6126" y="365125"/>
            <a:ext cx="1327673" cy="13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E357-3E4B-6EA3-6B03-749A50FB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AEDB9-D8BD-7AD9-A6A7-9AE10ED6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90EA6-A030-1605-9DFF-8061C8A6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15722-CDCD-C63E-25F5-3112CCBB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9489F-FFE7-CD38-1003-01CFE617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04D18-C4A3-FA1B-0779-AE99F1212A62}"/>
              </a:ext>
            </a:extLst>
          </p:cNvPr>
          <p:cNvSpPr/>
          <p:nvPr userDrawn="1"/>
        </p:nvSpPr>
        <p:spPr>
          <a:xfrm>
            <a:off x="-1" y="365125"/>
            <a:ext cx="10065657" cy="1325563"/>
          </a:xfrm>
          <a:prstGeom prst="rect">
            <a:avLst/>
          </a:prstGeom>
          <a:gradFill flip="none" rotWithShape="1">
            <a:gsLst>
              <a:gs pos="0">
                <a:srgbClr val="052942"/>
              </a:gs>
              <a:gs pos="100000">
                <a:srgbClr val="4498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EB1A7-D636-FBC7-96B1-FC8C74FD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F6C9-8B64-7AFF-4CA2-6E7F2DA4E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D1520-985D-6C7C-A7D4-C4BEC76D2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F227D-9782-9169-8CA1-5C5A2A0B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B439A-36DD-2B6C-1BF3-A512E5DF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747D-A22E-EBCE-8FC0-92902AC3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F96F8-34F0-668B-9C67-D9CD76156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6126" y="365125"/>
            <a:ext cx="1327673" cy="13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7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7AB6C2-1F66-0057-2A4D-87E03059FC1D}"/>
              </a:ext>
            </a:extLst>
          </p:cNvPr>
          <p:cNvSpPr/>
          <p:nvPr userDrawn="1"/>
        </p:nvSpPr>
        <p:spPr>
          <a:xfrm>
            <a:off x="-1" y="365125"/>
            <a:ext cx="10065657" cy="1325563"/>
          </a:xfrm>
          <a:prstGeom prst="rect">
            <a:avLst/>
          </a:prstGeom>
          <a:gradFill flip="none" rotWithShape="1">
            <a:gsLst>
              <a:gs pos="0">
                <a:srgbClr val="052942"/>
              </a:gs>
              <a:gs pos="100000">
                <a:srgbClr val="4498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5806C-1EEB-8F4D-43A5-4D1D2571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39470-E589-439B-08E0-EEFBB6624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1C27-51F3-CDF4-8153-E915408F6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37821-0F49-0FD9-6F90-1D35FAB56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B005AF-6974-421B-64C9-067C3386C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787E5-F7F4-0CFD-2E57-6E1A4814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B5FB6-992E-4BE4-BE8B-5A38B76A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A6588-005E-8AA8-9E01-F95445B4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D4E736-5EDD-F429-954D-4DC85B362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6126" y="365125"/>
            <a:ext cx="1327673" cy="13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0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30DAD9-7F15-4EB2-E23E-E30A3C9C3105}"/>
              </a:ext>
            </a:extLst>
          </p:cNvPr>
          <p:cNvSpPr/>
          <p:nvPr userDrawn="1"/>
        </p:nvSpPr>
        <p:spPr>
          <a:xfrm>
            <a:off x="-1" y="365125"/>
            <a:ext cx="10065657" cy="1325563"/>
          </a:xfrm>
          <a:prstGeom prst="rect">
            <a:avLst/>
          </a:prstGeom>
          <a:gradFill flip="none" rotWithShape="1">
            <a:gsLst>
              <a:gs pos="0">
                <a:srgbClr val="052942"/>
              </a:gs>
              <a:gs pos="100000">
                <a:srgbClr val="4498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E93D4-D0F7-A61E-94F1-E2DD93AD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6D3E5-D664-362C-19CB-125506F3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43A51-424D-1657-748D-B040070C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3076A-4FC4-56A9-745D-3088286A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72227-92DD-0E6E-E1CB-7EDFA6C42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6126" y="365125"/>
            <a:ext cx="1327673" cy="13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8E7F0-CD7A-A865-86EB-A0DA1DF0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834D-8226-F4E4-44DE-7E799126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A83F3-CE38-E566-7DFE-6884789E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5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034A-B235-E321-BEF6-1E0E5DE1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B7D5-DB28-C8EF-C919-0BA4DC241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4D421-B6B9-E5FF-7B42-92B74A256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425BD-72BD-E756-ECA8-97DE4B48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34CF5-3573-10C2-1A40-339BF952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6F569-D6E6-A8AD-D711-B9284EA6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869D-EA2E-8F30-5A94-913B6164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A9EE8-CDB9-FDC0-022A-B06300C73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3E2DF-4F5A-AF51-60B3-51AC79729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F7802-5B51-69B3-377F-5018E376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EAD-923D-9745-A0E0-E5B69B91172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028E6-7C35-A149-118E-92727FA9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AEF23-C80C-7015-8C0F-3564DCE1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FF0A-9C61-8647-8099-1A1AB060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2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540AB-3DE8-B9EE-BB14-DBB3C715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D4D8D-CB2E-564B-1997-5443AFE8A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0780D-1E85-D0B2-B382-9D19867A0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498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95AEAD-923D-9745-A0E0-E5B69B911722}" type="datetimeFigureOut">
              <a:rPr lang="en-US" smtClean="0"/>
              <a:pPr/>
              <a:t>3/25/26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F90E3-468C-F87C-2EFB-46DE17064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498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0334-50C4-25C9-5513-CB31874C4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498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1FF0A-9C61-8647-8099-1A1AB0602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5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52942"/>
          </a:solidFill>
          <a:latin typeface="Franklin Gothic Demi Cond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529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529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529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529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529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m.org/exec-corn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13B5-20F6-F9CF-D8F7-E7B572C69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91" y="2224911"/>
            <a:ext cx="10767317" cy="240817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Patient Blood Management (PBM):</a:t>
            </a:r>
            <a:br>
              <a:rPr lang="en-US" sz="4800" dirty="0"/>
            </a:br>
            <a:r>
              <a:rPr lang="en-US" sz="3200" b="0" dirty="0">
                <a:solidFill>
                  <a:srgbClr val="4498D6"/>
                </a:solidFill>
                <a:latin typeface="Montserrat Medium" pitchFamily="2" charset="77"/>
              </a:rPr>
              <a:t>A Strategic Lever </a:t>
            </a:r>
            <a:br>
              <a:rPr lang="en-US" sz="3200" b="0" dirty="0">
                <a:solidFill>
                  <a:srgbClr val="4498D6"/>
                </a:solidFill>
                <a:latin typeface="Montserrat Medium" pitchFamily="2" charset="77"/>
              </a:rPr>
            </a:br>
            <a:r>
              <a:rPr lang="en-US" sz="3200" b="0" dirty="0">
                <a:solidFill>
                  <a:srgbClr val="4498D6"/>
                </a:solidFill>
                <a:latin typeface="Montserrat Medium" pitchFamily="2" charset="77"/>
              </a:rPr>
              <a:t>for Healthcare System Performance</a:t>
            </a:r>
            <a:endParaRPr lang="en-US" sz="4800" b="0" dirty="0">
              <a:solidFill>
                <a:srgbClr val="4498D6"/>
              </a:solidFill>
              <a:latin typeface="Montserrat Medium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6DC9D-DFAA-AD04-7E73-305E6F788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246" y="476142"/>
            <a:ext cx="1527319" cy="1527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772C4-5003-C5A3-F54F-897B43D0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93" t="35924" r="14927" b="35166"/>
          <a:stretch>
            <a:fillRect/>
          </a:stretch>
        </p:blipFill>
        <p:spPr>
          <a:xfrm>
            <a:off x="5008651" y="5847368"/>
            <a:ext cx="2174697" cy="7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6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4D66-A8EF-0C00-B605-A4CE018F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 Clinical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496E-D747-2F04-E278-87F344DD8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675"/>
            <a:ext cx="10515600" cy="433628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Mature PBM programs consistently demonstrate: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4498D6"/>
                </a:solidFill>
              </a:rPr>
              <a:t>20-40% reduction in transfusion use</a:t>
            </a:r>
            <a:br>
              <a:rPr lang="en-US" dirty="0"/>
            </a:br>
            <a:r>
              <a:rPr lang="en-US" dirty="0"/>
              <a:t>Across surgical and medical populations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4498D6"/>
                </a:solidFill>
              </a:rPr>
              <a:t>Fewer major complications</a:t>
            </a:r>
            <a:br>
              <a:rPr lang="en-US" dirty="0"/>
            </a:br>
            <a:r>
              <a:rPr lang="en-US" dirty="0"/>
              <a:t>Including infection, acute kidney injury, and other preventable adverse events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4498D6"/>
                </a:solidFill>
              </a:rPr>
              <a:t>Shorter length of stay</a:t>
            </a:r>
            <a:br>
              <a:rPr lang="en-US" dirty="0"/>
            </a:br>
            <a:r>
              <a:rPr lang="en-US" dirty="0"/>
              <a:t>Particularly among transfused vs non-transfused patients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4498D6"/>
                </a:solidFill>
              </a:rPr>
              <a:t>Improved patient safety and recovery trajectories</a:t>
            </a:r>
            <a:br>
              <a:rPr lang="en-US" b="1" dirty="0"/>
            </a:br>
            <a:r>
              <a:rPr lang="en-US" dirty="0"/>
              <a:t>With reduced exposure to transfusion-related risks (e.g., TACO, TRALI)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4498D6"/>
                </a:solidFill>
              </a:rPr>
              <a:t>Sustained improvement with program maturity</a:t>
            </a:r>
            <a:br>
              <a:rPr lang="en-US" dirty="0"/>
            </a:br>
            <a:r>
              <a:rPr lang="en-US" dirty="0"/>
              <a:t>These outcomes appear across diverse systems, not just in pilots</a:t>
            </a:r>
          </a:p>
        </p:txBody>
      </p:sp>
    </p:spTree>
    <p:extLst>
      <p:ext uri="{BB962C8B-B14F-4D97-AF65-F5344CB8AC3E}">
        <p14:creationId xmlns:p14="http://schemas.microsoft.com/office/powerpoint/2010/main" val="4028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6BCDC-FCE0-C57A-2446-622FA5D74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A347-83E4-B09D-789F-708461E2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&amp; Operational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E9C9D-98A6-B039-34DB-D3D3A8BCB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675"/>
            <a:ext cx="7242810" cy="482138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Mature PBM programs consistently demonstrate: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4498D6"/>
                </a:solidFill>
              </a:rPr>
              <a:t>Reduced total cost of care</a:t>
            </a:r>
            <a:br>
              <a:rPr lang="en-US" sz="1600" dirty="0"/>
            </a:br>
            <a:r>
              <a:rPr lang="en-US" sz="1600" dirty="0"/>
              <a:t>Driven by fewer complications, reduced transfusion utilization, and shorter length of stay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4498D6"/>
                </a:solidFill>
              </a:rPr>
              <a:t>More predictable and stable margins</a:t>
            </a:r>
            <a:br>
              <a:rPr lang="en-US" sz="1600" dirty="0"/>
            </a:br>
            <a:r>
              <a:rPr lang="en-US" sz="1600" dirty="0"/>
              <a:t>Less cost variability across DRGs and service lines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4498D6"/>
                </a:solidFill>
              </a:rPr>
              <a:t>Improved operational efficiency</a:t>
            </a:r>
            <a:br>
              <a:rPr lang="en-US" sz="1600" dirty="0"/>
            </a:br>
            <a:r>
              <a:rPr lang="en-US" sz="1600" dirty="0"/>
              <a:t>Shorter length of stay frees beds and improves throughput without physical expansion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4498D6"/>
                </a:solidFill>
              </a:rPr>
              <a:t>Better use of existing resources</a:t>
            </a:r>
            <a:br>
              <a:rPr lang="en-US" sz="1600" b="1" dirty="0"/>
            </a:br>
            <a:r>
              <a:rPr lang="en-US" sz="1600" dirty="0"/>
              <a:t>Reduced reliance on high-cost blood components and downstream services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4498D6"/>
                </a:solidFill>
              </a:rPr>
              <a:t>Ability to support evidence-based service growth</a:t>
            </a:r>
            <a:br>
              <a:rPr lang="en-US" sz="1600" b="1" dirty="0"/>
            </a:br>
            <a:r>
              <a:rPr lang="en-US" sz="1600" dirty="0"/>
              <a:t>Including anemia management and optimization pathways aligned with quality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031C3-EAC9-B157-986A-2347314C1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49" t="17391" r="32722" b="24293"/>
          <a:stretch>
            <a:fillRect/>
          </a:stretch>
        </p:blipFill>
        <p:spPr>
          <a:xfrm>
            <a:off x="7912866" y="2006093"/>
            <a:ext cx="3606638" cy="33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63C9-E489-FB1C-C427-13FAF35C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PBM and Enterprise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72C5E-BB3D-F0C2-C7C6-A159DBDC7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950" b="26182"/>
          <a:stretch>
            <a:fillRect/>
          </a:stretch>
        </p:blipFill>
        <p:spPr>
          <a:xfrm>
            <a:off x="632822" y="2336801"/>
            <a:ext cx="10720978" cy="3188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F3EAF-5A5A-2AD7-9A57-0FE6A8541D79}"/>
              </a:ext>
            </a:extLst>
          </p:cNvPr>
          <p:cNvSpPr txBox="1"/>
          <p:nvPr/>
        </p:nvSpPr>
        <p:spPr>
          <a:xfrm>
            <a:off x="735510" y="5833488"/>
            <a:ext cx="10515601" cy="423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b="1" dirty="0">
                <a:solidFill>
                  <a:srgbClr val="4498D6"/>
                </a:solidFill>
              </a:rPr>
              <a:t>PBM advances multiple strategic priorities simultaneously.</a:t>
            </a:r>
          </a:p>
          <a:p>
            <a:pPr algn="ctr"/>
            <a:endParaRPr lang="en-US" b="1" dirty="0">
              <a:solidFill>
                <a:srgbClr val="4498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4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E7CA-0CC0-AF5D-38CA-290A3CDB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4256A-D44D-5A45-3730-DBD3DD0E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&amp; Governance Core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A2DD7-67A6-6ECA-0C09-925CC1F43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6914"/>
            <a:ext cx="10515600" cy="480064"/>
          </a:xfrm>
        </p:spPr>
        <p:txBody>
          <a:bodyPr/>
          <a:lstStyle/>
          <a:p>
            <a:r>
              <a:rPr lang="en-US" dirty="0">
                <a:solidFill>
                  <a:srgbClr val="4498D6"/>
                </a:solidFill>
              </a:rPr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329106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D365-4A32-9226-DFCE-647D28CE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79560" cy="1325563"/>
          </a:xfrm>
        </p:spPr>
        <p:txBody>
          <a:bodyPr/>
          <a:lstStyle/>
          <a:p>
            <a:r>
              <a:rPr lang="en-US" dirty="0"/>
              <a:t>PBM: A Strategic Response to </a:t>
            </a:r>
            <a:br>
              <a:rPr lang="en-US" dirty="0"/>
            </a:br>
            <a:r>
              <a:rPr lang="en-US" dirty="0"/>
              <a:t>System-Level Pressures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C3CCE-48F5-92D4-3B32-AE12E399E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213" t="10941" r="2213" b="2259"/>
          <a:stretch>
            <a:fillRect/>
          </a:stretch>
        </p:blipFill>
        <p:spPr>
          <a:xfrm>
            <a:off x="1080598" y="1690688"/>
            <a:ext cx="10030804" cy="5124448"/>
          </a:xfrm>
        </p:spPr>
      </p:pic>
    </p:spTree>
    <p:extLst>
      <p:ext uri="{BB962C8B-B14F-4D97-AF65-F5344CB8AC3E}">
        <p14:creationId xmlns:p14="http://schemas.microsoft.com/office/powerpoint/2010/main" val="238236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F2ECC-D8A7-288C-055B-A422C750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5637-9389-89B6-7A99-5ABA7992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37700-3E9F-4506-BA50-48992F52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805"/>
            <a:ext cx="7548154" cy="445506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Effective Governance</a:t>
            </a:r>
          </a:p>
          <a:p>
            <a:pPr>
              <a:lnSpc>
                <a:spcPct val="120000"/>
              </a:lnSpc>
            </a:pPr>
            <a:r>
              <a:rPr lang="en-US" dirty="0"/>
              <a:t>Is </a:t>
            </a:r>
            <a:r>
              <a:rPr lang="en-US" b="1" dirty="0">
                <a:solidFill>
                  <a:srgbClr val="4498D6"/>
                </a:solidFill>
              </a:rPr>
              <a:t>embedded in clinical practice</a:t>
            </a:r>
            <a:r>
              <a:rPr lang="en-US" dirty="0">
                <a:solidFill>
                  <a:srgbClr val="4498D6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4498D6"/>
                </a:solidFill>
              </a:rPr>
              <a:t>aligned with Quality</a:t>
            </a:r>
            <a:r>
              <a:rPr lang="en-US" dirty="0"/>
              <a:t>, not owned by the laboratory</a:t>
            </a:r>
          </a:p>
          <a:p>
            <a:pPr>
              <a:lnSpc>
                <a:spcPct val="120000"/>
              </a:lnSpc>
            </a:pPr>
            <a:r>
              <a:rPr lang="en-US" dirty="0"/>
              <a:t>Has </a:t>
            </a:r>
            <a:r>
              <a:rPr lang="en-US" b="1" dirty="0">
                <a:solidFill>
                  <a:srgbClr val="4498D6"/>
                </a:solidFill>
              </a:rPr>
              <a:t>clinical authority </a:t>
            </a:r>
            <a:r>
              <a:rPr lang="en-US" dirty="0"/>
              <a:t>without blood bank dependency</a:t>
            </a:r>
          </a:p>
          <a:p>
            <a:pPr>
              <a:lnSpc>
                <a:spcPct val="120000"/>
              </a:lnSpc>
            </a:pPr>
            <a:r>
              <a:rPr lang="en-US" dirty="0"/>
              <a:t>Maintains </a:t>
            </a:r>
            <a:r>
              <a:rPr lang="en-US" b="1" dirty="0">
                <a:solidFill>
                  <a:srgbClr val="4498D6"/>
                </a:solidFill>
              </a:rPr>
              <a:t>C-suite visibility and accountability</a:t>
            </a:r>
          </a:p>
          <a:p>
            <a:pPr>
              <a:lnSpc>
                <a:spcPct val="120000"/>
              </a:lnSpc>
            </a:pPr>
            <a:r>
              <a:rPr lang="en-US" dirty="0"/>
              <a:t>Treats transfusion as a </a:t>
            </a:r>
            <a:r>
              <a:rPr lang="en-US" b="1" dirty="0">
                <a:solidFill>
                  <a:srgbClr val="4498D6"/>
                </a:solidFill>
              </a:rPr>
              <a:t>clinical outcome</a:t>
            </a:r>
            <a:r>
              <a:rPr lang="en-US" dirty="0"/>
              <a:t>, not an owned operation</a:t>
            </a:r>
          </a:p>
          <a:p>
            <a:pPr>
              <a:lnSpc>
                <a:spcPct val="120000"/>
              </a:lnSpc>
            </a:pPr>
            <a:r>
              <a:rPr lang="en-US" dirty="0"/>
              <a:t>Is supported by a </a:t>
            </a:r>
            <a:r>
              <a:rPr lang="en-US" b="1" dirty="0">
                <a:solidFill>
                  <a:srgbClr val="4498D6"/>
                </a:solidFill>
              </a:rPr>
              <a:t>focused executive dashboard and cross-disciplinary alignment </a:t>
            </a:r>
          </a:p>
          <a:p>
            <a:pPr>
              <a:lnSpc>
                <a:spcPct val="120000"/>
              </a:lnSpc>
            </a:pPr>
            <a:r>
              <a:rPr lang="en-US" dirty="0"/>
              <a:t>Is </a:t>
            </a:r>
            <a:r>
              <a:rPr lang="en-US" b="1" dirty="0">
                <a:solidFill>
                  <a:srgbClr val="4498D6"/>
                </a:solidFill>
              </a:rPr>
              <a:t>protected as a strategic asset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98853-DA58-6400-343C-12CBBB62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637" y="2879271"/>
            <a:ext cx="28575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5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B712-A82B-35CC-7AB1-7D2DBDC0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PBM Is Not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11EA3-D15F-D515-857F-40B0FCCF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20" t="21296" r="7199" b="19415"/>
          <a:stretch>
            <a:fillRect/>
          </a:stretch>
        </p:blipFill>
        <p:spPr>
          <a:xfrm>
            <a:off x="1725705" y="2407025"/>
            <a:ext cx="8740589" cy="34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3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8ABF-2933-3DF6-AC53-16662B79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What Matters: Top 5 Metrics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D951A-7691-11D7-3F27-F4249BD5B1CE}"/>
              </a:ext>
            </a:extLst>
          </p:cNvPr>
          <p:cNvSpPr txBox="1"/>
          <p:nvPr/>
        </p:nvSpPr>
        <p:spPr>
          <a:xfrm>
            <a:off x="319315" y="2536425"/>
            <a:ext cx="2133600" cy="1079609"/>
          </a:xfrm>
          <a:prstGeom prst="rect">
            <a:avLst/>
          </a:prstGeom>
          <a:solidFill>
            <a:srgbClr val="052942">
              <a:alpha val="89428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</a:rPr>
              <a:t>RBC Transfusion Utilization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AFAE0-C247-0DCD-3213-022E04F295CF}"/>
              </a:ext>
            </a:extLst>
          </p:cNvPr>
          <p:cNvSpPr txBox="1"/>
          <p:nvPr/>
        </p:nvSpPr>
        <p:spPr>
          <a:xfrm>
            <a:off x="319315" y="3617268"/>
            <a:ext cx="2133600" cy="1433156"/>
          </a:xfrm>
          <a:prstGeom prst="rect">
            <a:avLst/>
          </a:prstGeom>
          <a:noFill/>
          <a:ln>
            <a:solidFill>
              <a:srgbClr val="05294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052942"/>
                </a:solidFill>
                <a:latin typeface="Montserrat" pitchFamily="2" charset="77"/>
              </a:rPr>
              <a:t>A system-level indicator of clinical variation, overuse, and downstream cost.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5546F-891E-ACB5-A1C0-9621B4B42DF9}"/>
              </a:ext>
            </a:extLst>
          </p:cNvPr>
          <p:cNvSpPr txBox="1"/>
          <p:nvPr/>
        </p:nvSpPr>
        <p:spPr>
          <a:xfrm>
            <a:off x="2668815" y="2536425"/>
            <a:ext cx="2133600" cy="1079609"/>
          </a:xfrm>
          <a:prstGeom prst="rect">
            <a:avLst/>
          </a:prstGeom>
          <a:solidFill>
            <a:srgbClr val="052942">
              <a:alpha val="9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</a:rPr>
              <a:t>Risk-Adjusted LOS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(Transfused vs Non-Transfused)</a:t>
            </a:r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3C3AD-1544-81D5-97D3-D3D6D3889925}"/>
              </a:ext>
            </a:extLst>
          </p:cNvPr>
          <p:cNvSpPr txBox="1"/>
          <p:nvPr/>
        </p:nvSpPr>
        <p:spPr>
          <a:xfrm>
            <a:off x="2668815" y="3617268"/>
            <a:ext cx="2133600" cy="1433156"/>
          </a:xfrm>
          <a:prstGeom prst="rect">
            <a:avLst/>
          </a:prstGeom>
          <a:noFill/>
          <a:ln>
            <a:solidFill>
              <a:srgbClr val="05294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rgbClr val="05294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One of the strongest predictors of financial and operational impact.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8A2D4-5B21-FFFE-6F2D-FDBA701479A9}"/>
              </a:ext>
            </a:extLst>
          </p:cNvPr>
          <p:cNvSpPr txBox="1"/>
          <p:nvPr/>
        </p:nvSpPr>
        <p:spPr>
          <a:xfrm>
            <a:off x="4980215" y="2536425"/>
            <a:ext cx="2133600" cy="1079609"/>
          </a:xfrm>
          <a:prstGeom prst="rect">
            <a:avLst/>
          </a:prstGeom>
          <a:solidFill>
            <a:srgbClr val="052942">
              <a:alpha val="9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</a:rPr>
              <a:t>Major Complication Rate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(AKI, infections, MI, PE, sepsis)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1DE4B-54FE-968C-39BB-8397883515CB}"/>
              </a:ext>
            </a:extLst>
          </p:cNvPr>
          <p:cNvSpPr txBox="1"/>
          <p:nvPr/>
        </p:nvSpPr>
        <p:spPr>
          <a:xfrm>
            <a:off x="4980215" y="3617268"/>
            <a:ext cx="2133600" cy="1433156"/>
          </a:xfrm>
          <a:prstGeom prst="rect">
            <a:avLst/>
          </a:prstGeom>
          <a:noFill/>
          <a:ln>
            <a:solidFill>
              <a:srgbClr val="05294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rgbClr val="05294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A direct marker of safety, quality, and preventable cost.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41EFD-34B1-71EB-2517-3F65E3C8A884}"/>
              </a:ext>
            </a:extLst>
          </p:cNvPr>
          <p:cNvSpPr txBox="1"/>
          <p:nvPr/>
        </p:nvSpPr>
        <p:spPr>
          <a:xfrm>
            <a:off x="7291615" y="2536425"/>
            <a:ext cx="2133600" cy="1079609"/>
          </a:xfrm>
          <a:prstGeom prst="rect">
            <a:avLst/>
          </a:prstGeom>
          <a:solidFill>
            <a:srgbClr val="052942">
              <a:alpha val="9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</a:rPr>
              <a:t>Preop Anemia Screen-and-Treat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0C4D6-120B-1716-24E3-150AB2DF121E}"/>
              </a:ext>
            </a:extLst>
          </p:cNvPr>
          <p:cNvSpPr txBox="1"/>
          <p:nvPr/>
        </p:nvSpPr>
        <p:spPr>
          <a:xfrm>
            <a:off x="7291615" y="3617268"/>
            <a:ext cx="2133600" cy="1433156"/>
          </a:xfrm>
          <a:prstGeom prst="rect">
            <a:avLst/>
          </a:prstGeom>
          <a:noFill/>
          <a:ln>
            <a:solidFill>
              <a:srgbClr val="05294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rgbClr val="05294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A leading measure of readiness, efficiency, and surgical safety.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746A6-0145-ADC0-0AB6-E1F1077C1905}"/>
              </a:ext>
            </a:extLst>
          </p:cNvPr>
          <p:cNvSpPr txBox="1"/>
          <p:nvPr/>
        </p:nvSpPr>
        <p:spPr>
          <a:xfrm>
            <a:off x="9641115" y="2536426"/>
            <a:ext cx="2133600" cy="1079608"/>
          </a:xfrm>
          <a:prstGeom prst="rect">
            <a:avLst/>
          </a:prstGeom>
          <a:solidFill>
            <a:srgbClr val="052942">
              <a:alpha val="9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</a:rPr>
              <a:t>PBM Cost Savings / ROI Estimate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A90C96-C8BD-7966-DB9E-49B41607C700}"/>
              </a:ext>
            </a:extLst>
          </p:cNvPr>
          <p:cNvSpPr txBox="1"/>
          <p:nvPr/>
        </p:nvSpPr>
        <p:spPr>
          <a:xfrm>
            <a:off x="9641115" y="3617268"/>
            <a:ext cx="2133600" cy="1433156"/>
          </a:xfrm>
          <a:prstGeom prst="rect">
            <a:avLst/>
          </a:prstGeom>
          <a:noFill/>
          <a:ln>
            <a:solidFill>
              <a:srgbClr val="05294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rgbClr val="05294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transparency supporting executive and board accountability.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5C2E25-B912-4E60-B04C-DE4576598B7F}"/>
              </a:ext>
            </a:extLst>
          </p:cNvPr>
          <p:cNvSpPr txBox="1"/>
          <p:nvPr/>
        </p:nvSpPr>
        <p:spPr>
          <a:xfrm>
            <a:off x="789215" y="6123543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4498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Takeaway: </a:t>
            </a:r>
            <a:r>
              <a:rPr lang="en-US" dirty="0">
                <a:solidFill>
                  <a:srgbClr val="0529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oversight requires a small, focused set of meaningful metrics.</a:t>
            </a:r>
          </a:p>
        </p:txBody>
      </p:sp>
    </p:spTree>
    <p:extLst>
      <p:ext uri="{BB962C8B-B14F-4D97-AF65-F5344CB8AC3E}">
        <p14:creationId xmlns:p14="http://schemas.microsoft.com/office/powerpoint/2010/main" val="381671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7EFBF-C7CF-5D76-5289-A1F319DBC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F4F180-24C5-848F-4A58-F20D3C87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Confirmation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6C700-1AB7-0EE3-8A10-4C4FA6CA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6914"/>
            <a:ext cx="10515600" cy="480064"/>
          </a:xfrm>
        </p:spPr>
        <p:txBody>
          <a:bodyPr/>
          <a:lstStyle/>
          <a:p>
            <a:r>
              <a:rPr lang="en-US" dirty="0">
                <a:solidFill>
                  <a:srgbClr val="4498D6"/>
                </a:solidFill>
              </a:rPr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400547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39F8-2826-76B3-F9DC-CF72969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Insight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7165E-31AD-070E-E20C-7ADD9094D7FC}"/>
              </a:ext>
            </a:extLst>
          </p:cNvPr>
          <p:cNvSpPr txBox="1"/>
          <p:nvPr/>
        </p:nvSpPr>
        <p:spPr>
          <a:xfrm>
            <a:off x="7838440" y="1959106"/>
            <a:ext cx="3804920" cy="4058922"/>
          </a:xfrm>
          <a:prstGeom prst="rect">
            <a:avLst/>
          </a:prstGeom>
          <a:solidFill>
            <a:srgbClr val="4498D6">
              <a:alpha val="22072"/>
            </a:srgbClr>
          </a:solidFill>
          <a:effectLst>
            <a:softEdge rad="36146"/>
          </a:effectLst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>
                <a:latin typeface="Montserrat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solidFill>
                  <a:srgbClr val="052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>
                <a:solidFill>
                  <a:srgbClr val="052942"/>
                </a:solidFill>
              </a:rPr>
              <a:t>“Patient Blood Management is embedded in how we deliver some of our </a:t>
            </a:r>
            <a:r>
              <a:rPr lang="en-US" sz="1600" b="1" dirty="0">
                <a:solidFill>
                  <a:srgbClr val="052942"/>
                </a:solidFill>
              </a:rPr>
              <a:t>most complex surgical care</a:t>
            </a:r>
            <a:r>
              <a:rPr lang="en-US" sz="1600" dirty="0">
                <a:solidFill>
                  <a:srgbClr val="052942"/>
                </a:solidFill>
              </a:rPr>
              <a:t>—including hepatobiliary, pancreatic, cardiac and urology surgery and liver transplantation. It has enabled </a:t>
            </a:r>
            <a:r>
              <a:rPr lang="en-US" sz="1600" b="1" dirty="0">
                <a:solidFill>
                  <a:srgbClr val="052942"/>
                </a:solidFill>
              </a:rPr>
              <a:t>safer, evidence-based practice</a:t>
            </a:r>
            <a:r>
              <a:rPr lang="en-US" sz="1600" dirty="0">
                <a:solidFill>
                  <a:srgbClr val="052942"/>
                </a:solidFill>
              </a:rPr>
              <a:t> with lower transfusion use, while delivering </a:t>
            </a:r>
            <a:r>
              <a:rPr lang="en-US" sz="1600" b="1" dirty="0">
                <a:solidFill>
                  <a:srgbClr val="052942"/>
                </a:solidFill>
              </a:rPr>
              <a:t>real operational and financial value </a:t>
            </a:r>
            <a:r>
              <a:rPr lang="en-US" sz="1600" dirty="0">
                <a:solidFill>
                  <a:srgbClr val="052942"/>
                </a:solidFill>
              </a:rPr>
              <a:t>in an academic medical center.”</a:t>
            </a:r>
          </a:p>
          <a:p>
            <a:endParaRPr lang="en-US" sz="1600" dirty="0">
              <a:solidFill>
                <a:srgbClr val="052942"/>
              </a:solidFill>
            </a:endParaRPr>
          </a:p>
          <a:p>
            <a:r>
              <a:rPr lang="en-US" sz="1600" dirty="0">
                <a:solidFill>
                  <a:srgbClr val="052942"/>
                </a:solidFill>
              </a:rPr>
              <a:t>Stephanie Hall, MD, Chief Medical Officer</a:t>
            </a:r>
          </a:p>
          <a:p>
            <a:r>
              <a:rPr lang="en-US" sz="1600" b="1" dirty="0">
                <a:solidFill>
                  <a:srgbClr val="052942"/>
                </a:solidFill>
              </a:rPr>
              <a:t>Keck Medical Center of USC</a:t>
            </a:r>
            <a:endParaRPr lang="en-US" sz="1600" dirty="0">
              <a:solidFill>
                <a:srgbClr val="05294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C6F85-6963-C6FD-7DC3-B5BF2A686937}"/>
              </a:ext>
            </a:extLst>
          </p:cNvPr>
          <p:cNvSpPr txBox="1"/>
          <p:nvPr/>
        </p:nvSpPr>
        <p:spPr>
          <a:xfrm>
            <a:off x="548640" y="1980762"/>
            <a:ext cx="3215640" cy="3197293"/>
          </a:xfrm>
          <a:prstGeom prst="rect">
            <a:avLst/>
          </a:prstGeom>
          <a:solidFill>
            <a:srgbClr val="4498D6">
              <a:alpha val="22072"/>
            </a:srgbClr>
          </a:solidFill>
          <a:effectLst>
            <a:softEdge rad="36146"/>
          </a:effectLst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rgbClr val="052942"/>
                </a:solidFill>
                <a:latin typeface="Montserrat" pitchFamily="2" charset="77"/>
              </a:rPr>
              <a:t>“There’s a significant return on investment (&gt;7.5 fold) for supporting a patient blood management program … you’re going to </a:t>
            </a:r>
            <a:r>
              <a:rPr lang="en-US" sz="1600" b="1" dirty="0">
                <a:solidFill>
                  <a:srgbClr val="052942"/>
                </a:solidFill>
                <a:latin typeface="Montserrat" pitchFamily="2" charset="77"/>
              </a:rPr>
              <a:t>save blood, save money, </a:t>
            </a:r>
            <a:r>
              <a:rPr lang="en-US" sz="1600" dirty="0">
                <a:solidFill>
                  <a:srgbClr val="052942"/>
                </a:solidFill>
                <a:latin typeface="Montserrat" pitchFamily="2" charset="77"/>
              </a:rPr>
              <a:t>and </a:t>
            </a:r>
            <a:r>
              <a:rPr lang="en-US" sz="1600" b="1" dirty="0">
                <a:solidFill>
                  <a:srgbClr val="052942"/>
                </a:solidFill>
                <a:latin typeface="Montserrat" pitchFamily="2" charset="77"/>
              </a:rPr>
              <a:t>improve outcomes</a:t>
            </a:r>
            <a:r>
              <a:rPr lang="en-US" sz="1600" dirty="0">
                <a:solidFill>
                  <a:srgbClr val="052942"/>
                </a:solidFill>
                <a:latin typeface="Montserrat" pitchFamily="2" charset="77"/>
              </a:rPr>
              <a:t> all at the same time.”</a:t>
            </a:r>
          </a:p>
          <a:p>
            <a:endParaRPr lang="en-US" sz="1600" dirty="0">
              <a:solidFill>
                <a:srgbClr val="052942"/>
              </a:solidFill>
              <a:latin typeface="Montserrat" pitchFamily="2" charset="77"/>
            </a:endParaRPr>
          </a:p>
          <a:p>
            <a:r>
              <a:rPr lang="en-US" sz="1600" dirty="0">
                <a:solidFill>
                  <a:srgbClr val="052942"/>
                </a:solidFill>
                <a:latin typeface="Montserrat" pitchFamily="2" charset="77"/>
              </a:rPr>
              <a:t>Steven M. Frank, MD</a:t>
            </a:r>
          </a:p>
          <a:p>
            <a:r>
              <a:rPr lang="en-US" sz="1600" b="1" dirty="0">
                <a:solidFill>
                  <a:srgbClr val="052942"/>
                </a:solidFill>
                <a:latin typeface="Montserrat" pitchFamily="2" charset="77"/>
              </a:rPr>
              <a:t>The Johns Hopkins Hospital</a:t>
            </a:r>
          </a:p>
          <a:p>
            <a:endParaRPr lang="en-US" sz="1600" dirty="0">
              <a:solidFill>
                <a:srgbClr val="052942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835F3-15A0-7BD3-FE47-420E7FDA771F}"/>
              </a:ext>
            </a:extLst>
          </p:cNvPr>
          <p:cNvSpPr txBox="1"/>
          <p:nvPr/>
        </p:nvSpPr>
        <p:spPr>
          <a:xfrm>
            <a:off x="4193540" y="1959106"/>
            <a:ext cx="3215640" cy="3495396"/>
          </a:xfrm>
          <a:prstGeom prst="rect">
            <a:avLst/>
          </a:prstGeom>
          <a:solidFill>
            <a:srgbClr val="4498D6">
              <a:alpha val="22072"/>
            </a:srgbClr>
          </a:solidFill>
          <a:effectLst>
            <a:softEdge rad="36146"/>
          </a:effectLst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rgbClr val="052942"/>
                </a:solidFill>
                <a:latin typeface="Montserrat" pitchFamily="2" charset="77"/>
              </a:rPr>
              <a:t>“Once you get everyone bought into the notion that PBM is not simply about reducing transfusions but also improving patient outcomes, then it </a:t>
            </a:r>
            <a:r>
              <a:rPr lang="en-US" sz="1600" b="1" dirty="0">
                <a:solidFill>
                  <a:srgbClr val="052942"/>
                </a:solidFill>
                <a:latin typeface="Montserrat" pitchFamily="2" charset="77"/>
              </a:rPr>
              <a:t>fundamentally reshapes the way in which we care for patients.</a:t>
            </a:r>
            <a:r>
              <a:rPr lang="en-US" sz="1600" dirty="0">
                <a:solidFill>
                  <a:srgbClr val="052942"/>
                </a:solidFill>
                <a:latin typeface="Montserrat" pitchFamily="2" charset="77"/>
              </a:rPr>
              <a:t>”</a:t>
            </a:r>
          </a:p>
          <a:p>
            <a:endParaRPr lang="en-US" sz="1600" dirty="0">
              <a:solidFill>
                <a:srgbClr val="052942"/>
              </a:solidFill>
              <a:latin typeface="Montserrat" pitchFamily="2" charset="77"/>
            </a:endParaRPr>
          </a:p>
          <a:p>
            <a:r>
              <a:rPr lang="en-US" sz="1600" dirty="0">
                <a:solidFill>
                  <a:srgbClr val="052942"/>
                </a:solidFill>
                <a:latin typeface="Montserrat" pitchFamily="2" charset="77"/>
              </a:rPr>
              <a:t>Matt A. Warner, MD</a:t>
            </a:r>
          </a:p>
          <a:p>
            <a:r>
              <a:rPr lang="en-US" sz="1600" b="1" dirty="0">
                <a:solidFill>
                  <a:srgbClr val="052942"/>
                </a:solidFill>
                <a:latin typeface="Montserrat" pitchFamily="2" charset="77"/>
              </a:rPr>
              <a:t>Mayo Clinic</a:t>
            </a:r>
          </a:p>
          <a:p>
            <a:endParaRPr lang="en-US" sz="1600" dirty="0">
              <a:solidFill>
                <a:srgbClr val="05294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777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375F18-31EE-ACA8-97D0-5A056E25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Orientation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F7877-5198-494A-B28A-9E0C9778E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6913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rgbClr val="4498D6"/>
                </a:solidFill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774250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05AEE-C94E-F063-7E5B-5E307471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0752DA-EB79-A3F7-5C74-EB626168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&amp;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57CD9-E6DD-632C-39FF-0EB0D32F3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6914"/>
            <a:ext cx="10515600" cy="480064"/>
          </a:xfrm>
        </p:spPr>
        <p:txBody>
          <a:bodyPr/>
          <a:lstStyle/>
          <a:p>
            <a:r>
              <a:rPr lang="en-US" dirty="0">
                <a:solidFill>
                  <a:srgbClr val="4498D6"/>
                </a:solidFill>
              </a:rPr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306366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618B6D-2F49-D3A3-5D00-492F3A8F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Organizations Typically Start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F0FD1-CA5A-7050-6AB2-F227C0E1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93" t="20397" r="8948" b="8118"/>
          <a:stretch>
            <a:fillRect/>
          </a:stretch>
        </p:blipFill>
        <p:spPr>
          <a:xfrm>
            <a:off x="1014548" y="1959428"/>
            <a:ext cx="10162904" cy="4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11F7-8E66-B61F-ADA7-C4C5B79C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Leaders Can Do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5CF1-9698-F638-53B6-0D983540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5075"/>
            <a:ext cx="10515600" cy="2854214"/>
          </a:xfrm>
        </p:spPr>
        <p:txBody>
          <a:bodyPr/>
          <a:lstStyle/>
          <a:p>
            <a:r>
              <a:rPr lang="en-US" dirty="0"/>
              <a:t>Explore PBM further at the SABM Exec Corner:</a:t>
            </a:r>
            <a:br>
              <a:rPr lang="en-US" dirty="0"/>
            </a:br>
            <a:r>
              <a:rPr lang="en-US" dirty="0">
                <a:hlinkClick r:id="rId3"/>
              </a:rPr>
              <a:t>sabm.org/exec-corner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Assign a trusted leader to evaluate PBM for your organization.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091A0-4B35-6B34-E288-13F74E39F4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93" t="35924" r="14927" b="35166"/>
          <a:stretch>
            <a:fillRect/>
          </a:stretch>
        </p:blipFill>
        <p:spPr>
          <a:xfrm>
            <a:off x="9509760" y="5723224"/>
            <a:ext cx="1844040" cy="60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66845-A69C-737F-2DDC-88B0621FC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652018"/>
            <a:ext cx="2635250" cy="751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DDCF6-72BF-0CD7-8663-34D03B745DE4}"/>
              </a:ext>
            </a:extLst>
          </p:cNvPr>
          <p:cNvSpPr txBox="1"/>
          <p:nvPr/>
        </p:nvSpPr>
        <p:spPr>
          <a:xfrm>
            <a:off x="2459990" y="5765952"/>
            <a:ext cx="7272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400" b="0" i="0" dirty="0">
                <a:solidFill>
                  <a:srgbClr val="0529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SABM Exec Corner project was made possible through </a:t>
            </a:r>
            <a:endParaRPr lang="en-US" sz="1400" dirty="0">
              <a:solidFill>
                <a:srgbClr val="0529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1400" b="0" i="0" dirty="0">
                <a:solidFill>
                  <a:srgbClr val="0529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generous support of Johnson &amp; Johnson MedTech.</a:t>
            </a:r>
            <a:endParaRPr lang="en-US" sz="1400" dirty="0">
              <a:solidFill>
                <a:srgbClr val="0529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4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3072F32-5F7C-CB54-3B2F-CB534A169D8C}"/>
              </a:ext>
            </a:extLst>
          </p:cNvPr>
          <p:cNvSpPr/>
          <p:nvPr/>
        </p:nvSpPr>
        <p:spPr>
          <a:xfrm>
            <a:off x="838200" y="4699634"/>
            <a:ext cx="2902327" cy="2410293"/>
          </a:xfrm>
          <a:prstGeom prst="roundRect">
            <a:avLst/>
          </a:prstGeom>
          <a:gradFill flip="none" rotWithShape="1">
            <a:gsLst>
              <a:gs pos="0">
                <a:srgbClr val="052942"/>
              </a:gs>
              <a:gs pos="25000">
                <a:srgbClr val="4498D6"/>
              </a:gs>
              <a:gs pos="55000">
                <a:srgbClr val="4498D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41508-BCAE-A3AE-5DCB-19E09099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Leadership 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5C0B-3E9A-839C-01AB-9A5E11FC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6560"/>
            <a:ext cx="10515600" cy="32204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we improve outcomes, stabilize margins, and reduce operational strain without major capital investment?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ED66C-6285-6989-524C-4A4C6BA0EDE6}"/>
              </a:ext>
            </a:extLst>
          </p:cNvPr>
          <p:cNvSpPr txBox="1"/>
          <p:nvPr/>
        </p:nvSpPr>
        <p:spPr>
          <a:xfrm>
            <a:off x="1408319" y="4816566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Rising Acuity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FCAE5B1-ACD7-3BE1-B951-8877EB19FF17}"/>
              </a:ext>
            </a:extLst>
          </p:cNvPr>
          <p:cNvSpPr/>
          <p:nvPr/>
        </p:nvSpPr>
        <p:spPr>
          <a:xfrm>
            <a:off x="8065467" y="4612918"/>
            <a:ext cx="2902327" cy="2743200"/>
          </a:xfrm>
          <a:prstGeom prst="roundRect">
            <a:avLst/>
          </a:prstGeom>
          <a:gradFill flip="none" rotWithShape="1">
            <a:gsLst>
              <a:gs pos="0">
                <a:srgbClr val="052942"/>
              </a:gs>
              <a:gs pos="25000">
                <a:srgbClr val="4498D6"/>
              </a:gs>
              <a:gs pos="64000">
                <a:srgbClr val="4498D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27AF6-4732-1903-A7E7-E7A7E0E8A0C5}"/>
              </a:ext>
            </a:extLst>
          </p:cNvPr>
          <p:cNvSpPr txBox="1"/>
          <p:nvPr/>
        </p:nvSpPr>
        <p:spPr>
          <a:xfrm>
            <a:off x="8566690" y="4678066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Accountability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for Outcomes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BC3AD3-686C-11DD-AF1E-9D6B5EB6E805}"/>
              </a:ext>
            </a:extLst>
          </p:cNvPr>
          <p:cNvSpPr/>
          <p:nvPr/>
        </p:nvSpPr>
        <p:spPr>
          <a:xfrm>
            <a:off x="2979754" y="5438130"/>
            <a:ext cx="2902327" cy="2743200"/>
          </a:xfrm>
          <a:prstGeom prst="roundRect">
            <a:avLst/>
          </a:prstGeom>
          <a:gradFill flip="none" rotWithShape="1">
            <a:gsLst>
              <a:gs pos="0">
                <a:srgbClr val="052942"/>
              </a:gs>
              <a:gs pos="25000">
                <a:srgbClr val="4498D6"/>
              </a:gs>
              <a:gs pos="55000">
                <a:srgbClr val="4498D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BD581B9-1715-F35A-DC9B-1F14F8DD3240}"/>
              </a:ext>
            </a:extLst>
          </p:cNvPr>
          <p:cNvSpPr/>
          <p:nvPr/>
        </p:nvSpPr>
        <p:spPr>
          <a:xfrm>
            <a:off x="5678772" y="5792073"/>
            <a:ext cx="2902327" cy="2743200"/>
          </a:xfrm>
          <a:prstGeom prst="roundRect">
            <a:avLst/>
          </a:prstGeom>
          <a:gradFill flip="none" rotWithShape="1">
            <a:gsLst>
              <a:gs pos="0">
                <a:srgbClr val="052942"/>
              </a:gs>
              <a:gs pos="25000">
                <a:srgbClr val="4498D6"/>
              </a:gs>
              <a:gs pos="55000">
                <a:srgbClr val="4498D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86DB2-FF17-F39C-A50D-13DDA423828C}"/>
              </a:ext>
            </a:extLst>
          </p:cNvPr>
          <p:cNvSpPr txBox="1"/>
          <p:nvPr/>
        </p:nvSpPr>
        <p:spPr>
          <a:xfrm>
            <a:off x="3579566" y="5524452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Margin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Compression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DC173-BB66-0203-204C-87328B525A33}"/>
              </a:ext>
            </a:extLst>
          </p:cNvPr>
          <p:cNvSpPr txBox="1"/>
          <p:nvPr/>
        </p:nvSpPr>
        <p:spPr>
          <a:xfrm>
            <a:off x="6409225" y="5853796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Workforce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129717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9EB4-D4AF-C53B-AF6A-45A3BC84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Hidden Performance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2B8E1-6801-0726-1FC7-B8564E9E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10515600" cy="34540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systems still manage blood as a cost center.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Leaders need to operationalize </a:t>
            </a:r>
            <a:r>
              <a:rPr lang="en-US" b="1" dirty="0">
                <a:solidFill>
                  <a:srgbClr val="4498D6"/>
                </a:solidFill>
              </a:rPr>
              <a:t>patient blood management </a:t>
            </a:r>
            <a:r>
              <a:rPr lang="en-US" dirty="0"/>
              <a:t>as a </a:t>
            </a:r>
            <a:r>
              <a:rPr lang="en-US" b="1" dirty="0">
                <a:solidFill>
                  <a:srgbClr val="4498D6"/>
                </a:solidFill>
              </a:rPr>
              <a:t>performance lever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03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9BB3-4661-BD86-285E-68E4D382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79560" cy="1325563"/>
          </a:xfrm>
        </p:spPr>
        <p:txBody>
          <a:bodyPr/>
          <a:lstStyle/>
          <a:p>
            <a:r>
              <a:rPr lang="en-US" dirty="0"/>
              <a:t>What is Patient Blood Management (PBM)?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83AB-E523-92AE-67F9-CA56ACD6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6771"/>
            <a:ext cx="5901819" cy="493122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In executive terms, PBM is a system-wide performance strategy that</a:t>
            </a:r>
          </a:p>
          <a:p>
            <a:pPr>
              <a:lnSpc>
                <a:spcPct val="120000"/>
              </a:lnSpc>
            </a:pPr>
            <a:r>
              <a:rPr lang="en-US" dirty="0"/>
              <a:t>Improves outcomes</a:t>
            </a:r>
          </a:p>
          <a:p>
            <a:pPr>
              <a:lnSpc>
                <a:spcPct val="120000"/>
              </a:lnSpc>
            </a:pPr>
            <a:r>
              <a:rPr lang="en-US" dirty="0"/>
              <a:t>Strengthens operational reliability by improving patient readiness, throughput, and OR flow</a:t>
            </a:r>
          </a:p>
          <a:p>
            <a:pPr>
              <a:lnSpc>
                <a:spcPct val="120000"/>
              </a:lnSpc>
            </a:pPr>
            <a:r>
              <a:rPr lang="en-US" dirty="0"/>
              <a:t>Reduces cost and complications</a:t>
            </a:r>
          </a:p>
          <a:p>
            <a:pPr>
              <a:lnSpc>
                <a:spcPct val="120000"/>
              </a:lnSpc>
            </a:pPr>
            <a:r>
              <a:rPr lang="en-US" dirty="0"/>
              <a:t>Enables revenue-generating clinical services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dirty="0"/>
            </a:br>
            <a:r>
              <a:rPr lang="en-US" dirty="0"/>
              <a:t>by </a:t>
            </a:r>
            <a:r>
              <a:rPr lang="en-US" b="1" dirty="0">
                <a:solidFill>
                  <a:srgbClr val="4498D6"/>
                </a:solidFill>
              </a:rPr>
              <a:t>optimizing patients’ blood health </a:t>
            </a:r>
            <a:r>
              <a:rPr lang="en-US" dirty="0"/>
              <a:t>across the continuum of care.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78B59A-FC29-0A34-28B5-2F0E6F4C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19" y="2497185"/>
            <a:ext cx="4868059" cy="20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73DEC-062D-1882-4B97-0BFD71A4AEFF}"/>
              </a:ext>
            </a:extLst>
          </p:cNvPr>
          <p:cNvSpPr txBox="1"/>
          <p:nvPr/>
        </p:nvSpPr>
        <p:spPr>
          <a:xfrm>
            <a:off x="6740019" y="4569725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529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Shander A. et al. </a:t>
            </a:r>
            <a:r>
              <a:rPr lang="en-US" sz="1400" b="0" i="0" dirty="0" err="1">
                <a:solidFill>
                  <a:srgbClr val="0529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Anesth</a:t>
            </a:r>
            <a:r>
              <a:rPr lang="en-US" sz="1400" b="0" i="0" dirty="0">
                <a:solidFill>
                  <a:srgbClr val="0529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0529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Analg</a:t>
            </a:r>
            <a:r>
              <a:rPr lang="en-US" sz="1400" b="0" i="0" dirty="0">
                <a:solidFill>
                  <a:srgbClr val="0529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2022; 135(3): 476-488</a:t>
            </a:r>
            <a:endParaRPr lang="en-US" sz="1400" dirty="0">
              <a:solidFill>
                <a:srgbClr val="052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8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9D2A6-5B45-A218-1951-C86CE34E1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09000-A98C-69C9-57E4-05732001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&amp; Evidence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467FC-9697-0B3E-62C2-9C929D0CA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6914"/>
            <a:ext cx="10515600" cy="480064"/>
          </a:xfrm>
        </p:spPr>
        <p:txBody>
          <a:bodyPr/>
          <a:lstStyle/>
          <a:p>
            <a:r>
              <a:rPr lang="en-US" dirty="0">
                <a:solidFill>
                  <a:srgbClr val="4498D6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423588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43B9-AC58-6882-D1C8-022F8D0B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PBM Matters: </a:t>
            </a:r>
            <a:r>
              <a:rPr lang="en-US" i="1" dirty="0"/>
              <a:t>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A2710-408D-31A9-D182-4CD396421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00752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Improving patients’ blood health by treating anemia and avoiding unnecessary blood loss results in:</a:t>
            </a:r>
          </a:p>
          <a:p>
            <a:pPr>
              <a:lnSpc>
                <a:spcPct val="120000"/>
              </a:lnSpc>
            </a:pPr>
            <a:r>
              <a:rPr lang="en-US" dirty="0"/>
              <a:t>Fewer complications</a:t>
            </a:r>
          </a:p>
          <a:p>
            <a:pPr>
              <a:lnSpc>
                <a:spcPct val="120000"/>
              </a:lnSpc>
            </a:pPr>
            <a:r>
              <a:rPr lang="en-US" dirty="0"/>
              <a:t>Shorter hospital stays</a:t>
            </a:r>
          </a:p>
          <a:p>
            <a:pPr>
              <a:lnSpc>
                <a:spcPct val="120000"/>
              </a:lnSpc>
            </a:pPr>
            <a:r>
              <a:rPr lang="en-US" dirty="0"/>
              <a:t>Reduced infection rates</a:t>
            </a:r>
          </a:p>
          <a:p>
            <a:pPr>
              <a:lnSpc>
                <a:spcPct val="120000"/>
              </a:lnSpc>
            </a:pPr>
            <a:r>
              <a:rPr lang="en-US" dirty="0"/>
              <a:t>Fewer readmissions</a:t>
            </a:r>
          </a:p>
          <a:p>
            <a:pPr>
              <a:lnSpc>
                <a:spcPct val="120000"/>
              </a:lnSpc>
            </a:pPr>
            <a:r>
              <a:rPr lang="en-US" dirty="0"/>
              <a:t>Avoidance of life-threatening transfusion-related risks such as transfusion-related acute lung injury (TRALI), transfusion-associated circulatory overload (TACO), and hemolytic reactions</a:t>
            </a:r>
          </a:p>
        </p:txBody>
      </p:sp>
    </p:spTree>
    <p:extLst>
      <p:ext uri="{BB962C8B-B14F-4D97-AF65-F5344CB8AC3E}">
        <p14:creationId xmlns:p14="http://schemas.microsoft.com/office/powerpoint/2010/main" val="63644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A251-BE4D-424D-8D7E-D1D9A0DC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PBM Matters: </a:t>
            </a:r>
            <a:r>
              <a:rPr lang="en-US" i="1" dirty="0"/>
              <a:t>Hospitals &amp; Clinicians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3AF9-8F57-F1CE-2F49-88AAC5BD6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10745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Enhances quality while reducing avoidable costs</a:t>
            </a:r>
          </a:p>
          <a:p>
            <a:pPr>
              <a:lnSpc>
                <a:spcPct val="120000"/>
              </a:lnSpc>
            </a:pPr>
            <a:r>
              <a:rPr lang="en-US" dirty="0"/>
              <a:t>Improves surgical readiness</a:t>
            </a:r>
          </a:p>
          <a:p>
            <a:pPr>
              <a:lnSpc>
                <a:spcPct val="120000"/>
              </a:lnSpc>
            </a:pPr>
            <a:r>
              <a:rPr lang="en-US" dirty="0"/>
              <a:t>Decreases variation in transfusion practice</a:t>
            </a:r>
          </a:p>
          <a:p>
            <a:pPr>
              <a:lnSpc>
                <a:spcPct val="120000"/>
              </a:lnSpc>
            </a:pPr>
            <a:r>
              <a:rPr lang="en-US" dirty="0"/>
              <a:t>Shortens length of stay</a:t>
            </a:r>
          </a:p>
          <a:p>
            <a:pPr>
              <a:lnSpc>
                <a:spcPct val="120000"/>
              </a:lnSpc>
            </a:pPr>
            <a:r>
              <a:rPr lang="en-US" dirty="0"/>
              <a:t>Strengthens operational reliability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4498D6"/>
                </a:solidFill>
              </a:rPr>
              <a:t>PBM enables hospitals to deliver safer care with better use of existing resources.</a:t>
            </a:r>
          </a:p>
        </p:txBody>
      </p:sp>
    </p:spTree>
    <p:extLst>
      <p:ext uri="{BB962C8B-B14F-4D97-AF65-F5344CB8AC3E}">
        <p14:creationId xmlns:p14="http://schemas.microsoft.com/office/powerpoint/2010/main" val="249609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9FD6B-1D2C-4F57-4DFD-7DAED4C48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71A6-5D61-1443-521F-B17019E2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PBM Matters: </a:t>
            </a:r>
            <a:r>
              <a:rPr lang="en-US" i="1" dirty="0"/>
              <a:t>Community &amp;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70ED-14F8-807E-C143-593688173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528560" cy="4667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4498D6"/>
                </a:solidFill>
              </a:rPr>
              <a:t>Signals a modern, evidence-based approach to care</a:t>
            </a:r>
            <a:br>
              <a:rPr lang="en-US" b="1" dirty="0"/>
            </a:br>
            <a:r>
              <a:rPr lang="en-US" dirty="0"/>
              <a:t>Patient blood health is proactively managed as part of high-quality medicine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4498D6"/>
                </a:solidFill>
              </a:rPr>
              <a:t>Builds confidence in clinical decision-making</a:t>
            </a:r>
            <a:br>
              <a:rPr lang="en-US" b="1" dirty="0"/>
            </a:br>
            <a:r>
              <a:rPr lang="en-US" dirty="0"/>
              <a:t>Emphasizing prevention, optimization, and safety over reactive care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4498D6"/>
                </a:solidFill>
              </a:rPr>
              <a:t>Strengthens trust in care delivery</a:t>
            </a:r>
            <a:br>
              <a:rPr lang="en-US" b="1" dirty="0"/>
            </a:br>
            <a:r>
              <a:rPr lang="en-US" dirty="0"/>
              <a:t>Reinforcing that patient well-being guides how care decisions are made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4498D6"/>
                </a:solidFill>
              </a:rPr>
              <a:t>Supports reliable care during disruption</a:t>
            </a:r>
            <a:br>
              <a:rPr lang="en-US" b="1" dirty="0"/>
            </a:br>
            <a:r>
              <a:rPr lang="en-US" dirty="0"/>
              <a:t>Enhancing system resilience during periods of stress or shortage</a:t>
            </a:r>
          </a:p>
        </p:txBody>
      </p:sp>
    </p:spTree>
    <p:extLst>
      <p:ext uri="{BB962C8B-B14F-4D97-AF65-F5344CB8AC3E}">
        <p14:creationId xmlns:p14="http://schemas.microsoft.com/office/powerpoint/2010/main" val="65939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1134</Words>
  <Application>Microsoft Macintosh PowerPoint</Application>
  <PresentationFormat>Widescreen</PresentationFormat>
  <Paragraphs>134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Arial</vt:lpstr>
      <vt:lpstr>Franklin Gothic Demi Cond</vt:lpstr>
      <vt:lpstr>Montserrat</vt:lpstr>
      <vt:lpstr>Montserrat Light</vt:lpstr>
      <vt:lpstr>Montserrat Medium</vt:lpstr>
      <vt:lpstr>Montserrat SemiBold</vt:lpstr>
      <vt:lpstr>Office Theme</vt:lpstr>
      <vt:lpstr>Patient Blood Management (PBM): A Strategic Lever  for Healthcare System Performance</vt:lpstr>
      <vt:lpstr>Executive Orientation</vt:lpstr>
      <vt:lpstr>The Leadership Tension</vt:lpstr>
      <vt:lpstr>The Hidden Performance Gap</vt:lpstr>
      <vt:lpstr>What is Patient Blood Management (PBM)?</vt:lpstr>
      <vt:lpstr>Value &amp; Evidence</vt:lpstr>
      <vt:lpstr>Why PBM Matters: Patients</vt:lpstr>
      <vt:lpstr>Why PBM Matters: Hospitals &amp; Clinicians</vt:lpstr>
      <vt:lpstr>Why PBM Matters: Community &amp; Trust</vt:lpstr>
      <vt:lpstr>Proven Clinical Outcomes</vt:lpstr>
      <vt:lpstr>Financial &amp; Operational Impact</vt:lpstr>
      <vt:lpstr>PBM and Enterprise Strategy</vt:lpstr>
      <vt:lpstr>Strategic &amp; Governance Core</vt:lpstr>
      <vt:lpstr>PBM: A Strategic Response to  System-Level Pressures</vt:lpstr>
      <vt:lpstr>Leadership Is the Difference</vt:lpstr>
      <vt:lpstr>What PBM Is Not</vt:lpstr>
      <vt:lpstr>Measuring What Matters: Top 5 Metrics</vt:lpstr>
      <vt:lpstr>Real-World Confirmation</vt:lpstr>
      <vt:lpstr>Real-World Insight</vt:lpstr>
      <vt:lpstr>Action &amp; Next Steps</vt:lpstr>
      <vt:lpstr>How Organizations Typically Start</vt:lpstr>
      <vt:lpstr>What Leaders Can Do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Carmen Melseth</dc:creator>
  <cp:lastModifiedBy>Carmen Melseth</cp:lastModifiedBy>
  <cp:revision>23</cp:revision>
  <cp:lastPrinted>2026-01-23T19:40:31Z</cp:lastPrinted>
  <dcterms:created xsi:type="dcterms:W3CDTF">2026-01-19T11:48:33Z</dcterms:created>
  <dcterms:modified xsi:type="dcterms:W3CDTF">2026-03-26T09:09:23Z</dcterms:modified>
</cp:coreProperties>
</file>